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30"/>
  </p:notesMasterIdLst>
  <p:sldIdLst>
    <p:sldId id="26421" r:id="rId13"/>
    <p:sldId id="2145706252" r:id="rId14"/>
    <p:sldId id="747" r:id="rId15"/>
    <p:sldId id="2145706264" r:id="rId16"/>
    <p:sldId id="2145706258" r:id="rId17"/>
    <p:sldId id="2145706210" r:id="rId18"/>
    <p:sldId id="2145706224" r:id="rId19"/>
    <p:sldId id="739" r:id="rId20"/>
    <p:sldId id="2145706260" r:id="rId21"/>
    <p:sldId id="2145706257" r:id="rId22"/>
    <p:sldId id="2145706262" r:id="rId23"/>
    <p:sldId id="2145706263" r:id="rId24"/>
    <p:sldId id="2145706197" r:id="rId25"/>
    <p:sldId id="2145706242" r:id="rId26"/>
    <p:sldId id="2145706243" r:id="rId27"/>
    <p:sldId id="877" r:id="rId28"/>
    <p:sldId id="2707"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4" dt="2024-03-21T03:42:57.14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21T03:44:10.387" v="2276" actId="20577"/>
      <pc:docMkLst>
        <pc:docMk/>
      </pc:docMkLst>
      <pc:sldChg chg="addSp delSp modSp add del mod">
        <pc:chgData name="Graf Thomas, INI-NET-VNC-HCS" userId="487bc3e3-9ce7-4cdd-b7b4-8899ea88d289" providerId="ADAL" clId="{4E5CA7E2-08FA-4608-8DB9-AC00F21D1795}" dt="2024-03-21T03:43:01.273" v="2275" actId="4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8T23:02:50.849" v="2273" actId="20577"/>
        <pc:sldMkLst>
          <pc:docMk/>
          <pc:sldMk cId="3742743098" sldId="747"/>
        </pc:sldMkLst>
        <pc:spChg chg="mod">
          <ac:chgData name="Graf Thomas, INI-NET-VNC-HCS" userId="487bc3e3-9ce7-4cdd-b7b4-8899ea88d289" providerId="ADAL" clId="{4E5CA7E2-08FA-4608-8DB9-AC00F21D1795}" dt="2024-03-18T23:02:50.849" v="2273" actId="20577"/>
          <ac:spMkLst>
            <pc:docMk/>
            <pc:sldMk cId="3742743098" sldId="747"/>
            <ac:spMk id="9" creationId="{8D11295F-2BFA-40E0-8C05-BFE2BB9FEF44}"/>
          </ac:spMkLst>
        </pc:spChg>
      </pc:sldChg>
      <pc:sldChg chg="ord">
        <pc:chgData name="Graf Thomas, INI-NET-VNC-HCS" userId="487bc3e3-9ce7-4cdd-b7b4-8899ea88d289" providerId="ADAL" clId="{4E5CA7E2-08FA-4608-8DB9-AC00F21D1795}" dt="2024-03-17T23:19:03.262" v="1940"/>
        <pc:sldMkLst>
          <pc:docMk/>
          <pc:sldMk cId="3280121901" sldId="877"/>
        </pc:sldMkLst>
      </pc:sldChg>
      <pc:sldChg chg="ord">
        <pc:chgData name="Graf Thomas, INI-NET-VNC-HCS" userId="487bc3e3-9ce7-4cdd-b7b4-8899ea88d289" providerId="ADAL" clId="{4E5CA7E2-08FA-4608-8DB9-AC00F21D1795}" dt="2024-03-17T23:19:03.262" v="1940"/>
        <pc:sldMkLst>
          <pc:docMk/>
          <pc:sldMk cId="578294043" sldId="2707"/>
        </pc:sldMkLst>
      </pc:sldChg>
      <pc:sldChg chg="modSp mod">
        <pc:chgData name="Graf Thomas, INI-NET-VNC-HCS" userId="487bc3e3-9ce7-4cdd-b7b4-8899ea88d289" providerId="ADAL" clId="{4E5CA7E2-08FA-4608-8DB9-AC00F21D1795}" dt="2024-03-18T23:04:07.598" v="2274"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8T23:04:07.598" v="2274" actId="20577"/>
          <ac:spMkLst>
            <pc:docMk/>
            <pc:sldMk cId="83413648" sldId="26421"/>
            <ac:spMk id="5" creationId="{322ED2BF-7B71-4061-81BF-3C0686B7D4D5}"/>
          </ac:spMkLst>
        </pc:spChg>
      </pc:sldChg>
      <pc:sldChg chg="add ord">
        <pc:chgData name="Graf Thomas, INI-NET-VNC-HCS" userId="487bc3e3-9ce7-4cdd-b7b4-8899ea88d289" providerId="ADAL" clId="{4E5CA7E2-08FA-4608-8DB9-AC00F21D1795}" dt="2024-03-17T23:19:03.262" v="1940"/>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ord">
        <pc:chgData name="Graf Thomas, INI-NET-VNC-HCS" userId="487bc3e3-9ce7-4cdd-b7b4-8899ea88d289" providerId="ADAL" clId="{4E5CA7E2-08FA-4608-8DB9-AC00F21D1795}" dt="2024-03-17T23:19:03.262" v="1940"/>
        <pc:sldMkLst>
          <pc:docMk/>
          <pc:sldMk cId="4046606815" sldId="2145706242"/>
        </pc:sldMkLst>
      </pc:sldChg>
      <pc:sldChg chg="ord">
        <pc:chgData name="Graf Thomas, INI-NET-VNC-HCS" userId="487bc3e3-9ce7-4cdd-b7b4-8899ea88d289" providerId="ADAL" clId="{4E5CA7E2-08FA-4608-8DB9-AC00F21D1795}" dt="2024-03-17T23:19:03.262" v="1940"/>
        <pc:sldMkLst>
          <pc:docMk/>
          <pc:sldMk cId="291747477" sldId="2145706243"/>
        </pc:sldMkLst>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ord">
        <pc:chgData name="Graf Thomas, INI-NET-VNC-HCS" userId="487bc3e3-9ce7-4cdd-b7b4-8899ea88d289" providerId="ADAL" clId="{4E5CA7E2-08FA-4608-8DB9-AC00F21D1795}" dt="2024-03-17T23:31:16.801" v="2231" actId="313"/>
        <pc:sldMkLst>
          <pc:docMk/>
          <pc:sldMk cId="3640946536" sldId="2145706262"/>
        </pc:sldMkLst>
        <pc:spChg chg="add mod">
          <ac:chgData name="Graf Thomas, INI-NET-VNC-HCS" userId="487bc3e3-9ce7-4cdd-b7b4-8899ea88d289" providerId="ADAL" clId="{4E5CA7E2-08FA-4608-8DB9-AC00F21D1795}" dt="2024-03-17T23:31:16.801" v="2231" actId="313"/>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Chg chg="modSp add mod ord">
        <pc:chgData name="Graf Thomas, INI-NET-VNC-HCS" userId="487bc3e3-9ce7-4cdd-b7b4-8899ea88d289" providerId="ADAL" clId="{4E5CA7E2-08FA-4608-8DB9-AC00F21D1795}" dt="2024-03-17T23:22:24.009" v="2096" actId="14100"/>
        <pc:sldMkLst>
          <pc:docMk/>
          <pc:sldMk cId="2751980923" sldId="2145706263"/>
        </pc:sldMkLst>
        <pc:spChg chg="mod">
          <ac:chgData name="Graf Thomas, INI-NET-VNC-HCS" userId="487bc3e3-9ce7-4cdd-b7b4-8899ea88d289" providerId="ADAL" clId="{4E5CA7E2-08FA-4608-8DB9-AC00F21D1795}" dt="2024-03-17T23:22:24.009" v="2096" actId="14100"/>
          <ac:spMkLst>
            <pc:docMk/>
            <pc:sldMk cId="2751980923" sldId="2145706263"/>
            <ac:spMk id="9" creationId="{8D11295F-2BFA-40E0-8C05-BFE2BB9FEF44}"/>
          </ac:spMkLst>
        </pc:spChg>
      </pc:sldChg>
      <pc:sldChg chg="modSp mod">
        <pc:chgData name="Graf Thomas, INI-NET-VNC-HCS" userId="487bc3e3-9ce7-4cdd-b7b4-8899ea88d289" providerId="ADAL" clId="{4E5CA7E2-08FA-4608-8DB9-AC00F21D1795}" dt="2024-03-21T03:44:10.387" v="2276" actId="20577"/>
        <pc:sldMkLst>
          <pc:docMk/>
          <pc:sldMk cId="1344911520" sldId="2145706264"/>
        </pc:sldMkLst>
        <pc:spChg chg="mod">
          <ac:chgData name="Graf Thomas, INI-NET-VNC-HCS" userId="487bc3e3-9ce7-4cdd-b7b4-8899ea88d289" providerId="ADAL" clId="{4E5CA7E2-08FA-4608-8DB9-AC00F21D1795}" dt="2024-03-21T03:44:10.387" v="2276" actId="20577"/>
          <ac:spMkLst>
            <pc:docMk/>
            <pc:sldMk cId="1344911520" sldId="2145706264"/>
            <ac:spMk id="6" creationId="{DB4AC1AA-D6FE-2933-6DEB-79F8CC4DD1B4}"/>
          </ac:spMkLst>
        </pc:sp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21.03.2024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12</a:t>
            </a:fld>
            <a:endParaRPr lang="de-DE" sz="1000" dirty="0"/>
          </a:p>
        </p:txBody>
      </p:sp>
    </p:spTree>
    <p:extLst>
      <p:ext uri="{BB962C8B-B14F-4D97-AF65-F5344CB8AC3E}">
        <p14:creationId xmlns:p14="http://schemas.microsoft.com/office/powerpoint/2010/main" val="2598637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14</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15</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16</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17</a:t>
            </a:fld>
            <a:endParaRPr lang="de-DE" sz="1000"/>
          </a:p>
        </p:txBody>
      </p:sp>
    </p:spTree>
    <p:extLst>
      <p:ext uri="{BB962C8B-B14F-4D97-AF65-F5344CB8AC3E}">
        <p14:creationId xmlns:p14="http://schemas.microsoft.com/office/powerpoint/2010/main" val="79530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5</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9</a:t>
            </a:fld>
            <a:endParaRPr lang="de-CH"/>
          </a:p>
        </p:txBody>
      </p:sp>
    </p:spTree>
    <p:extLst>
      <p:ext uri="{BB962C8B-B14F-4D97-AF65-F5344CB8AC3E}">
        <p14:creationId xmlns:p14="http://schemas.microsoft.com/office/powerpoint/2010/main" val="614113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March 21,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21.03.2024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21.03.2024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21.03.2024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21.03.2024</a:t>
            </a:fld>
            <a:endParaRPr lang="en-GB"/>
          </a:p>
        </p:txBody>
      </p:sp>
      <p:sp>
        <p:nvSpPr>
          <p:cNvPr id="5"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21.03.2024</a:t>
            </a:fld>
            <a:endParaRPr lang="en-GB"/>
          </a:p>
        </p:txBody>
      </p:sp>
      <p:sp>
        <p:nvSpPr>
          <p:cNvPr id="4"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21.03.2024</a:t>
            </a:fld>
            <a:endParaRPr lang="en-GB"/>
          </a:p>
        </p:txBody>
      </p:sp>
      <p:sp>
        <p:nvSpPr>
          <p:cNvPr id="3" name="Rectangle 6"/>
          <p:cNvSpPr>
            <a:spLocks noGrp="1" noChangeArrowheads="1"/>
          </p:cNvSpPr>
          <p:nvPr>
            <p:ph type="sldNum" sz="quarter" idx="11"/>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ma14="http://schemas.microsoft.com/office/mac/drawingml/2011/main" xmlns=""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21.03.2024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21.03.2024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21.03.2024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21.03.2024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21.03.2024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21.03.2024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21.03.2024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21.03.2024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21.03.2024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21.03.2024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21.03.2024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90.xml"/><Relationship Id="rId1" Type="http://schemas.openxmlformats.org/officeDocument/2006/relationships/tags" Target="../tags/tag15.xml"/><Relationship Id="rId4" Type="http://schemas.openxmlformats.org/officeDocument/2006/relationships/image" Target="../media/image49.svg"/></Relationships>
</file>

<file path=ppt/slides/_rels/slide11.xml.rels><?xml version="1.0" encoding="UTF-8" standalone="yes"?>
<Relationships xmlns="http://schemas.openxmlformats.org/package/2006/relationships"><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image" Target="../media/image51.emf"/><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2.xml"/><Relationship Id="rId7" Type="http://schemas.openxmlformats.org/officeDocument/2006/relationships/image" Target="../media/image49.svg"/><Relationship Id="rId2" Type="http://schemas.openxmlformats.org/officeDocument/2006/relationships/slideLayout" Target="../slideLayouts/slideLayout108.xml"/><Relationship Id="rId1" Type="http://schemas.openxmlformats.org/officeDocument/2006/relationships/tags" Target="../tags/tag16.xml"/><Relationship Id="rId6" Type="http://schemas.openxmlformats.org/officeDocument/2006/relationships/image" Target="../media/image48.png"/><Relationship Id="rId5" Type="http://schemas.openxmlformats.org/officeDocument/2006/relationships/image" Target="../media/image53.sv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notesSlide" Target="../notesSlides/notesSlide13.xml"/><Relationship Id="rId7" Type="http://schemas.openxmlformats.org/officeDocument/2006/relationships/image" Target="../media/image48.png"/><Relationship Id="rId2" Type="http://schemas.openxmlformats.org/officeDocument/2006/relationships/slideLayout" Target="../slideLayouts/slideLayout108.xml"/><Relationship Id="rId1" Type="http://schemas.openxmlformats.org/officeDocument/2006/relationships/tags" Target="../tags/tag17.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57.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14.xml"/><Relationship Id="rId1" Type="http://schemas.openxmlformats.org/officeDocument/2006/relationships/slideLayout" Target="../slideLayouts/slideLayout103.xml"/><Relationship Id="rId5" Type="http://schemas.openxmlformats.org/officeDocument/2006/relationships/image" Target="../media/image58.emf"/><Relationship Id="rId4" Type="http://schemas.openxmlformats.org/officeDocument/2006/relationships/hyperlink" Target="https://datatracker.ietf.org/doc/html/rfc906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15.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58.emf"/><Relationship Id="rId4" Type="http://schemas.openxmlformats.org/officeDocument/2006/relationships/hyperlink" Target="https://tools.ietf.org/html/draft-cppy-grow-bmp-path-marking-tlv"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5.xml"/><Relationship Id="rId1" Type="http://schemas.openxmlformats.org/officeDocument/2006/relationships/slideLayout" Target="../slideLayouts/slideLayout103.xml"/><Relationship Id="rId6" Type="http://schemas.openxmlformats.org/officeDocument/2006/relationships/image" Target="../media/image36.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7.xml"/><Relationship Id="rId1" Type="http://schemas.openxmlformats.org/officeDocument/2006/relationships/slideLayout" Target="../slideLayouts/slideLayout111.xml"/></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8.xml"/><Relationship Id="rId7" Type="http://schemas.openxmlformats.org/officeDocument/2006/relationships/image" Target="../media/image42.svg"/><Relationship Id="rId2" Type="http://schemas.openxmlformats.org/officeDocument/2006/relationships/slideLayout" Target="../slideLayouts/slideLayout103.xml"/><Relationship Id="rId1" Type="http://schemas.openxmlformats.org/officeDocument/2006/relationships/tags" Target="../tags/tag14.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21.03.2024,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10</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11</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Charter Aspect and Summary</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10662805" cy="4292543"/>
          </a:xfrm>
        </p:spPr>
        <p:txBody>
          <a:bodyPr>
            <a:noAutofit/>
          </a:bodyPr>
          <a:lstStyle/>
          <a:p>
            <a:pPr marL="0" indent="0">
              <a:buNone/>
            </a:pPr>
            <a:r>
              <a:rPr lang="en-US" sz="1700" b="1" dirty="0"/>
              <a:t>Status</a:t>
            </a:r>
          </a:p>
          <a:p>
            <a:pPr marL="285750" indent="-285750">
              <a:spcBef>
                <a:spcPts val="0"/>
              </a:spcBef>
              <a:spcAft>
                <a:spcPts val="300"/>
              </a:spcAft>
              <a:buFont typeface="Arial" panose="020B0604020202020204" pitchFamily="34" charset="0"/>
              <a:buChar char="•"/>
            </a:pPr>
            <a:r>
              <a:rPr lang="en-US" sz="1500" dirty="0"/>
              <a:t>BGP Monitoring Protocol is BGP Address Family agnostic. </a:t>
            </a:r>
            <a:r>
              <a:rPr lang="en-US" sz="1500" b="1" dirty="0"/>
              <a:t>Enables visibility in the SRv6 overlay BGP control plane.</a:t>
            </a:r>
          </a:p>
          <a:p>
            <a:pPr marL="285750" indent="-285750">
              <a:spcBef>
                <a:spcPts val="0"/>
              </a:spcBef>
              <a:spcAft>
                <a:spcPts val="300"/>
              </a:spcAft>
              <a:buFont typeface="Arial" panose="020B0604020202020204" pitchFamily="34" charset="0"/>
              <a:buChar char="•"/>
            </a:pPr>
            <a:r>
              <a:rPr lang="en-US" sz="1500" dirty="0">
                <a:hlinkClick r:id="rId2"/>
              </a:rPr>
              <a:t>RFC 9487 </a:t>
            </a:r>
            <a:r>
              <a:rPr lang="en-US" sz="1500" dirty="0"/>
              <a:t>adds SRv6 dimensions in IPFIX entities. </a:t>
            </a:r>
            <a:r>
              <a:rPr lang="en-US" sz="1500" b="1" dirty="0"/>
              <a:t>Enables visibility in the SRv6 data plane.</a:t>
            </a:r>
          </a:p>
          <a:p>
            <a:pPr marL="285750" indent="-285750">
              <a:spcBef>
                <a:spcPts val="0"/>
              </a:spcBef>
              <a:spcAft>
                <a:spcPts val="300"/>
              </a:spcAft>
              <a:buFont typeface="Arial" panose="020B0604020202020204" pitchFamily="34" charset="0"/>
              <a:buChar char="•"/>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marL="285750" indent="-285750">
              <a:spcBef>
                <a:spcPts val="0"/>
              </a:spcBef>
              <a:spcAft>
                <a:spcPts val="300"/>
              </a:spcAft>
              <a:buFont typeface="Arial" panose="020B0604020202020204" pitchFamily="34" charset="0"/>
              <a:buChar char="•"/>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a:spcBef>
                <a:spcPts val="1800"/>
              </a:spcBef>
            </a:pPr>
            <a:r>
              <a:rPr lang="en-US" sz="1700" b="1" dirty="0"/>
              <a:t>Charter Aspect</a:t>
            </a:r>
          </a:p>
          <a:p>
            <a:pPr>
              <a:spcBef>
                <a:spcPts val="0"/>
              </a:spcBef>
              <a:spcAft>
                <a:spcPts val="300"/>
              </a:spcAft>
            </a:pPr>
            <a:r>
              <a:rPr lang="en-US" sz="1500" b="1" dirty="0"/>
              <a:t>Scope: 		</a:t>
            </a:r>
            <a:r>
              <a:rPr lang="en-US" sz="1500" dirty="0"/>
              <a:t>SRv6 network management guidance: Configuration, </a:t>
            </a:r>
            <a:r>
              <a:rPr lang="en-US" sz="1500" b="1" dirty="0">
                <a:solidFill>
                  <a:srgbClr val="FF0000"/>
                </a:solidFill>
              </a:rPr>
              <a:t>observability, assurance, and performance 			optimization.</a:t>
            </a:r>
          </a:p>
          <a:p>
            <a:pPr>
              <a:spcBef>
                <a:spcPts val="0"/>
              </a:spcBef>
              <a:spcAft>
                <a:spcPts val="300"/>
              </a:spcAft>
            </a:pPr>
            <a:r>
              <a:rPr lang="en-US" sz="1500" b="1" dirty="0"/>
              <a:t>Key Deliverables: 	</a:t>
            </a:r>
            <a:r>
              <a:rPr lang="en-US" sz="1500" dirty="0"/>
              <a:t>SRv6 network management guidance for configuration, automation, </a:t>
            </a:r>
            <a:r>
              <a:rPr lang="en-US" sz="1500" b="1" dirty="0">
                <a:solidFill>
                  <a:srgbClr val="FF0000"/>
                </a:solidFill>
              </a:rPr>
              <a:t>observability, assurance, 			performance optimization, and troubleshooting.</a:t>
            </a:r>
          </a:p>
          <a:p>
            <a:pPr marL="0" indent="0">
              <a:spcBef>
                <a:spcPts val="18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contributes by not only outlining the use cases, objectives and specifying the requirements but also feedback on implementations. </a:t>
            </a:r>
            <a:endParaRPr lang="en-US" sz="1500" b="1" dirty="0">
              <a:solidFill>
                <a:srgbClr val="FF0000"/>
              </a:solidFill>
            </a:endParaRPr>
          </a:p>
        </p:txBody>
      </p:sp>
    </p:spTree>
    <p:extLst>
      <p:ext uri="{BB962C8B-B14F-4D97-AF65-F5344CB8AC3E}">
        <p14:creationId xmlns:p14="http://schemas.microsoft.com/office/powerpoint/2010/main" val="3640946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12</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2585258"/>
            <a:ext cx="10887639" cy="1579804"/>
          </a:xfrm>
        </p:spPr>
        <p:txBody>
          <a:bodyPr/>
          <a:lstStyle/>
          <a:p>
            <a:pPr algn="ctr">
              <a:lnSpc>
                <a:spcPct val="150000"/>
              </a:lnSpc>
              <a:spcBef>
                <a:spcPts val="600"/>
              </a:spcBef>
              <a:spcAft>
                <a:spcPts val="600"/>
              </a:spcAft>
            </a:pPr>
            <a:r>
              <a:rPr lang="en-US" sz="3600" dirty="0"/>
              <a:t>Backup</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275198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14</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15</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Swisscom would not have chosen SRv6 </a:t>
            </a:r>
            <a:br>
              <a:rPr lang="en-US" sz="3600" i="1" dirty="0"/>
            </a:br>
            <a:r>
              <a:rPr lang="en-US" sz="3600" i="1" dirty="0"/>
              <a:t>if data plane visibility wasn't implemented </a:t>
            </a:r>
            <a:br>
              <a:rPr lang="en-US" sz="3600" i="1" dirty="0"/>
            </a:br>
            <a:r>
              <a:rPr lang="en-US" sz="3600" i="1" dirty="0"/>
              <a:t>we would not deploy in production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F9B0DE-3FEB-4AA0-B465-B80EF7C1333D}" type="slidenum">
              <a:rPr kumimoji="0" lang="en-US" sz="16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dirty="0"/>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4" y="1807701"/>
            <a:ext cx="444919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Swisscom Data Mesh onboarded, Anomaly Detection Feasibility</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26259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29290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26259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BMP YANG Push IETF Engagement started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28943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Pivot Migration, Druid Scale Out, </a:t>
            </a:r>
            <a:b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IETF collaboration established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Flow Aggregation Proof of Concept </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00000"/>
              </a:solidFill>
              <a:effectLst/>
              <a:uLnTx/>
              <a:uFillTx/>
              <a:latin typeface="TheSans Swisscom Light"/>
              <a:ea typeface="+mn-ea"/>
              <a:cs typeface="+mn-cs"/>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Early</a:t>
            </a: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Early</a:t>
            </a: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Late</a:t>
            </a: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ctr"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b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br>
            <a:r>
              <a:rPr kumimoji="0" lang="en-US" sz="1100" b="0" i="0" u="none" strike="noStrike" kern="1200" cap="none" spc="0" normalizeH="0" baseline="0" noProof="0" dirty="0">
                <a:ln>
                  <a:noFill/>
                </a:ln>
                <a:solidFill>
                  <a:srgbClr val="C00000"/>
                </a:solidFill>
                <a:effectLst/>
                <a:uLnTx/>
                <a:uFillTx/>
                <a:latin typeface="TheSans Swisscom Light"/>
                <a:ea typeface="+mn-ea"/>
                <a:cs typeface="+mn-cs"/>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9417"/>
              <a:gd name="adj2" fmla="val 253937"/>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7449"/>
              <a:gd name="adj2" fmla="val 4485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96371"/>
              <a:gd name="adj2" fmla="val -359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8897"/>
              <a:gd name="adj2" fmla="val 95191"/>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IETF vendor, operator and university </a:t>
            </a:r>
            <a:r>
              <a:rPr kumimoji="0" lang="en-US" sz="1200" b="0" i="0" u="none" strike="noStrike" kern="1200" cap="none" spc="0" normalizeH="0" baseline="0" noProof="0" dirty="0" err="1">
                <a:ln>
                  <a:noFill/>
                </a:ln>
                <a:solidFill>
                  <a:srgbClr val="C00000"/>
                </a:solidFill>
                <a:effectLst/>
                <a:uLnTx/>
                <a:uFillTx/>
                <a:latin typeface="TheSans Swisscom Light"/>
                <a:ea typeface="+mn-ea"/>
                <a:cs typeface="+mn-cs"/>
              </a:rPr>
              <a:t>colaboration</a:t>
            </a:r>
            <a:endParaRPr kumimoji="0" lang="en-US" sz="1200" b="0" i="0" u="none" strike="noStrike" kern="1200" cap="none" spc="0" normalizeH="0" baseline="0" noProof="0" dirty="0">
              <a:ln>
                <a:noFill/>
              </a:ln>
              <a:solidFill>
                <a:srgbClr val="C00000"/>
              </a:solidFill>
              <a:effectLst/>
              <a:uLnTx/>
              <a:uFillTx/>
              <a:latin typeface="TheSans Swisscom Light"/>
              <a:ea typeface="+mn-ea"/>
              <a:cs typeface="+mn-cs"/>
            </a:endParaRP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dirty="0">
                <a:ln>
                  <a:noFill/>
                </a:ln>
                <a:solidFill>
                  <a:srgbClr val="333333"/>
                </a:solidFill>
                <a:effectLst/>
                <a:uLnTx/>
                <a:uFillTx/>
                <a:latin typeface="TheSans Swisscom Light"/>
                <a:ea typeface="+mj-ea"/>
                <a:cs typeface="+mj-cs"/>
              </a:rPr>
              <a:t>Network Analytics Transforms Swisscom DevOps Mindset</a:t>
            </a:r>
            <a:br>
              <a:rPr kumimoji="0" lang="en-US" sz="2400" b="1" i="0" u="none" strike="noStrike" kern="1200" cap="none" spc="-50" normalizeH="0" baseline="0" noProof="0" dirty="0">
                <a:ln>
                  <a:noFill/>
                </a:ln>
                <a:solidFill>
                  <a:srgbClr val="333333"/>
                </a:solidFill>
                <a:effectLst/>
                <a:uLnTx/>
                <a:uFillTx/>
                <a:latin typeface="TheSans Swisscom Light"/>
                <a:ea typeface="+mj-ea"/>
                <a:cs typeface="+mj-cs"/>
              </a:rPr>
            </a:br>
            <a:r>
              <a:rPr kumimoji="0" lang="en-US" sz="2400" b="0" i="0" u="none" strike="noStrike" kern="1200" cap="none" spc="-50" normalizeH="0" baseline="0" noProof="0" dirty="0">
                <a:ln>
                  <a:noFill/>
                </a:ln>
                <a:solidFill>
                  <a:prstClr val="white">
                    <a:lumMod val="65000"/>
                  </a:prstClr>
                </a:solidFill>
                <a:effectLst/>
                <a:uLnTx/>
                <a:uFillTx/>
                <a:latin typeface="TheSans Swisscom Light"/>
                <a:ea typeface="+mj-ea"/>
                <a:cs typeface="+mj-cs"/>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39505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39159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E2E Data Processing Chain Responsibility</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ct val="20000"/>
              </a:spcBef>
              <a:spcAft>
                <a:spcPts val="600"/>
              </a:spcAft>
              <a:buClr>
                <a:srgbClr val="11AAFF"/>
              </a:buClr>
              <a:buSzTx/>
              <a:buFont typeface="Arial" panose="020B0604020202020204" pitchFamily="34" charset="0"/>
              <a:buNone/>
              <a:tabLst/>
              <a:defRPr/>
            </a:pPr>
            <a:r>
              <a:rPr kumimoji="0" lang="en-US" sz="1800" b="1" i="0" u="none" strike="noStrike" kern="1200" cap="none" spc="0" normalizeH="0" baseline="0" noProof="0" dirty="0">
                <a:ln>
                  <a:noFill/>
                </a:ln>
                <a:solidFill>
                  <a:srgbClr val="333333"/>
                </a:solidFill>
                <a:effectLst/>
                <a:uLnTx/>
                <a:uFillTx/>
                <a:latin typeface="TheSans Swisscom Light"/>
                <a:ea typeface="+mn-ea"/>
                <a:cs typeface="+mn-cs"/>
              </a:rPr>
              <a:t>Key Points</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bottom up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mainstream</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 From IETF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Swisscom DevOps teams</a:t>
            </a: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network verification and troubleshooting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visualization </a:t>
            </a:r>
            <a:b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with Anomaly Detection and Network SLI/SLO</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capacity management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trend detection</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From network automation </a:t>
            </a: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to closed loop operation</a:t>
            </a:r>
          </a:p>
          <a:p>
            <a:pPr marL="182563" marR="0" lvl="1" indent="-182563" algn="l" defTabSz="914400" rtl="0" eaLnBrk="1" fontAlgn="auto" latinLnBrk="0" hangingPunct="1">
              <a:lnSpc>
                <a:spcPct val="110000"/>
              </a:lnSpc>
              <a:spcBef>
                <a:spcPct val="20000"/>
              </a:spcBef>
              <a:spcAft>
                <a:spcPts val="300"/>
              </a:spcAft>
              <a:buClr>
                <a:srgbClr val="11AAFF"/>
              </a:buClr>
              <a:buSzTx/>
              <a:buFont typeface="TheSans Swisscom" pitchFamily="34" charset="0"/>
              <a:buChar char="&gt;"/>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TheSans Swisscom Light"/>
                <a:ea typeface="+mn-ea"/>
                <a:cs typeface="+mn-cs"/>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4572535"/>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4537907"/>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L3 VPN Anomaly Detection Development started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2094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1748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L3 VPN Anomaly Detection PoC started, </a:t>
            </a:r>
            <a:b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1" i="0" u="none" strike="noStrike" kern="1200" cap="none" spc="0" normalizeH="0" baseline="0" noProof="0" dirty="0">
                <a:ln>
                  <a:noFill/>
                </a:ln>
                <a:solidFill>
                  <a:srgbClr val="333333"/>
                </a:solidFill>
                <a:effectLst/>
                <a:uLnTx/>
                <a:uFillTx/>
                <a:latin typeface="TheSans Swisscom Light"/>
                <a:ea typeface="+mn-ea"/>
                <a:cs typeface="+mn-cs"/>
              </a:rPr>
              <a:t>First SRv6 network onboarded</a:t>
            </a:r>
            <a:b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333333"/>
                </a:solidFill>
                <a:effectLst/>
                <a:uLnTx/>
                <a:uFillTx/>
                <a:latin typeface="TheSans Swisscom Light"/>
                <a:ea typeface="+mn-ea"/>
                <a:cs typeface="+mn-cs"/>
              </a:rPr>
              <a:t>500 active users. 51 platforms. 25000 nodes. 30'000'000 metrics per second.</a:t>
            </a:r>
          </a:p>
        </p:txBody>
      </p:sp>
      <p:sp>
        <p:nvSpPr>
          <p:cNvPr id="5" name="Titel 11">
            <a:extLst>
              <a:ext uri="{FF2B5EF4-FFF2-40B4-BE49-F238E27FC236}">
                <a16:creationId xmlns:a16="http://schemas.microsoft.com/office/drawing/2014/main" id="{6159C6EC-63EE-71DB-3A9E-CEB94F503D36}"/>
              </a:ext>
            </a:extLst>
          </p:cNvPr>
          <p:cNvSpPr txBox="1">
            <a:spLocks/>
          </p:cNvSpPr>
          <p:nvPr/>
        </p:nvSpPr>
        <p:spPr bwMode="black">
          <a:xfrm>
            <a:off x="216741" y="6041822"/>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50" normalizeH="0" baseline="0" noProof="0" dirty="0">
                <a:ln>
                  <a:noFill/>
                </a:ln>
                <a:solidFill>
                  <a:srgbClr val="333333"/>
                </a:solidFill>
                <a:effectLst/>
                <a:uLnTx/>
                <a:uFillTx/>
                <a:latin typeface="TheSans Swisscom Light"/>
                <a:ea typeface="+mj-ea"/>
                <a:cs typeface="+mj-cs"/>
              </a:rPr>
              <a:t>2024</a:t>
            </a:r>
          </a:p>
        </p:txBody>
      </p:sp>
      <p:sp>
        <p:nvSpPr>
          <p:cNvPr id="6" name="Inhaltsplatzhalter 2">
            <a:extLst>
              <a:ext uri="{FF2B5EF4-FFF2-40B4-BE49-F238E27FC236}">
                <a16:creationId xmlns:a16="http://schemas.microsoft.com/office/drawing/2014/main" id="{DB4AC1AA-D6FE-2933-6DEB-79F8CC4DD1B4}"/>
              </a:ext>
            </a:extLst>
          </p:cNvPr>
          <p:cNvSpPr txBox="1">
            <a:spLocks/>
          </p:cNvSpPr>
          <p:nvPr/>
        </p:nvSpPr>
        <p:spPr bwMode="black">
          <a:xfrm>
            <a:off x="1982822" y="6007193"/>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marL="0" marR="0" lvl="1"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FF0000"/>
                </a:solidFill>
                <a:effectLst/>
                <a:uLnTx/>
                <a:uFillTx/>
                <a:latin typeface="TheSans Swisscom Light"/>
                <a:ea typeface="+mn-ea"/>
                <a:cs typeface="+mn-cs"/>
              </a:rPr>
              <a:t>L3 VPN Anomaly Detection Prod Rollout</a:t>
            </a:r>
            <a:br>
              <a:rPr kumimoji="0" lang="en-US" sz="1200" b="0" i="0" u="none" strike="noStrike" kern="1200" cap="none" spc="0" normalizeH="0" baseline="0" noProof="0" dirty="0">
                <a:ln>
                  <a:noFill/>
                </a:ln>
                <a:solidFill>
                  <a:srgbClr val="FF0000"/>
                </a:solidFill>
                <a:effectLst/>
                <a:uLnTx/>
                <a:uFillTx/>
                <a:latin typeface="TheSans Swisscom Light"/>
                <a:ea typeface="+mn-ea"/>
                <a:cs typeface="+mn-cs"/>
              </a:rPr>
            </a:br>
            <a:r>
              <a:rPr kumimoji="0" lang="en-US" sz="1200" b="0" i="0" u="none" strike="noStrike" kern="1200" cap="none" spc="0" normalizeH="0" baseline="0" noProof="0" dirty="0">
                <a:ln>
                  <a:noFill/>
                </a:ln>
                <a:solidFill>
                  <a:srgbClr val="FF0000"/>
                </a:solidFill>
                <a:effectLst/>
                <a:uLnTx/>
                <a:uFillTx/>
                <a:latin typeface="TheSans Swisscom Light"/>
                <a:ea typeface="+mn-ea"/>
                <a:cs typeface="+mn-cs"/>
              </a:rPr>
              <a:t>500 active users. </a:t>
            </a:r>
            <a:r>
              <a:rPr kumimoji="0" lang="en-US" sz="1200" b="0" i="0" u="none" strike="noStrike" kern="1200" cap="none" spc="0" normalizeH="0" baseline="0" noProof="0">
                <a:ln>
                  <a:noFill/>
                </a:ln>
                <a:solidFill>
                  <a:srgbClr val="FF0000"/>
                </a:solidFill>
                <a:effectLst/>
                <a:uLnTx/>
                <a:uFillTx/>
                <a:latin typeface="TheSans Swisscom Light"/>
                <a:ea typeface="+mn-ea"/>
                <a:cs typeface="+mn-cs"/>
              </a:rPr>
              <a:t>51 platforms</a:t>
            </a:r>
            <a:r>
              <a:rPr kumimoji="0" lang="en-US" sz="1200" b="0" i="0" u="none" strike="noStrike" kern="1200" cap="none" spc="0" normalizeH="0" baseline="0" noProof="0" dirty="0">
                <a:ln>
                  <a:noFill/>
                </a:ln>
                <a:solidFill>
                  <a:srgbClr val="FF0000"/>
                </a:solidFill>
                <a:effectLst/>
                <a:uLnTx/>
                <a:uFillTx/>
                <a:latin typeface="TheSans Swisscom Light"/>
                <a:ea typeface="+mn-ea"/>
                <a:cs typeface="+mn-cs"/>
              </a:rPr>
              <a:t>. 30000 nodes. 35'000'000 metrics per second.</a:t>
            </a:r>
          </a:p>
        </p:txBody>
      </p:sp>
    </p:spTree>
    <p:extLst>
      <p:ext uri="{BB962C8B-B14F-4D97-AF65-F5344CB8AC3E}">
        <p14:creationId xmlns:p14="http://schemas.microsoft.com/office/powerpoint/2010/main" val="134491152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8</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F3BE7FE-F078-45E5-A4DB-1BE54006E469}">
  <ds:schemaRefs>
    <ds:schemaRef ds:uri="http://schemas.microsoft.com/sharepoint/v3/contenttype/forms"/>
  </ds:schemaRefs>
</ds:datastoreItem>
</file>

<file path=customXml/itemProps3.xml><?xml version="1.0" encoding="utf-8"?>
<ds:datastoreItem xmlns:ds="http://schemas.openxmlformats.org/officeDocument/2006/customXml" ds:itemID="{E14E5AFF-82D4-41E9-A844-AC77284E0AD4}">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3e5e162a-5953-4fde-83b3-9639e6ab13bb"/>
    <ds:schemaRef ds:uri="http://purl.org/dc/terms/"/>
    <ds:schemaRef ds:uri="http://www.w3.org/XML/1998/namespace"/>
    <ds:schemaRef ds:uri="http://purl.org/dc/dcmitype/"/>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2314</Words>
  <Application>Microsoft Office PowerPoint</Application>
  <PresentationFormat>Widescreen</PresentationFormat>
  <Paragraphs>268</Paragraphs>
  <Slides>17</Slides>
  <Notes>15</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17</vt:i4>
      </vt:variant>
    </vt:vector>
  </HeadingPairs>
  <TitlesOfParts>
    <vt:vector size="30"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Swisscom would not have chosen SRv6  if data plane visibility wasn't implemented  we would not deploy in production “</vt:lpstr>
      <vt:lpstr> </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Charter Aspect and Summary</vt:lpstr>
      <vt:lpstr>Backup</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218</cp:revision>
  <dcterms:created xsi:type="dcterms:W3CDTF">2016-05-10T09:20:19Z</dcterms:created>
  <dcterms:modified xsi:type="dcterms:W3CDTF">2024-03-21T03:44:12Z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